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5113000" cy="21374100"/>
  <p:notesSz cx="6858000" cy="9144000"/>
  <p:embeddedFontLst>
    <p:embeddedFont>
      <p:font typeface="Calibri (MS)" panose="020F0502020204030204" pitchFamily="34" charset="0"/>
      <p:regular r:id="rId3"/>
    </p:embeddedFont>
    <p:embeddedFont>
      <p:font typeface="Montserrat Bold" pitchFamily="2" charset="77"/>
      <p:regular r:id="rId4"/>
      <p:bold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558" autoAdjust="0"/>
  </p:normalViewPr>
  <p:slideViewPr>
    <p:cSldViewPr>
      <p:cViewPr varScale="1">
        <p:scale>
          <a:sx n="38" d="100"/>
          <a:sy n="38" d="100"/>
        </p:scale>
        <p:origin x="3600"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5120000" cy="21384000"/>
          </a:xfrm>
          <a:custGeom>
            <a:avLst/>
            <a:gdLst/>
            <a:ahLst/>
            <a:cxnLst/>
            <a:rect l="l" t="t" r="r" b="b"/>
            <a:pathLst>
              <a:path w="15120000" h="21384000">
                <a:moveTo>
                  <a:pt x="0" y="0"/>
                </a:moveTo>
                <a:lnTo>
                  <a:pt x="15120000" y="0"/>
                </a:lnTo>
                <a:lnTo>
                  <a:pt x="15120000" y="21384000"/>
                </a:lnTo>
                <a:lnTo>
                  <a:pt x="0" y="21384000"/>
                </a:lnTo>
                <a:lnTo>
                  <a:pt x="0" y="0"/>
                </a:lnTo>
                <a:close/>
              </a:path>
            </a:pathLst>
          </a:custGeom>
          <a:blipFill>
            <a:blip r:embed="rId2"/>
            <a:stretch>
              <a:fillRect l="-57205" t="-534" r="-57205" b="-534"/>
            </a:stretch>
          </a:blipFill>
        </p:spPr>
        <p:txBody>
          <a:bodyPr/>
          <a:lstStyle/>
          <a:p>
            <a:endParaRPr lang="en-TR"/>
          </a:p>
        </p:txBody>
      </p:sp>
      <p:sp>
        <p:nvSpPr>
          <p:cNvPr id="3" name="Freeform 3"/>
          <p:cNvSpPr/>
          <p:nvPr/>
        </p:nvSpPr>
        <p:spPr>
          <a:xfrm>
            <a:off x="481980" y="435455"/>
            <a:ext cx="2750808" cy="3134823"/>
          </a:xfrm>
          <a:custGeom>
            <a:avLst/>
            <a:gdLst/>
            <a:ahLst/>
            <a:cxnLst/>
            <a:rect l="l" t="t" r="r" b="b"/>
            <a:pathLst>
              <a:path w="2750808" h="3134823">
                <a:moveTo>
                  <a:pt x="0" y="0"/>
                </a:moveTo>
                <a:lnTo>
                  <a:pt x="2750808" y="0"/>
                </a:lnTo>
                <a:lnTo>
                  <a:pt x="2750808" y="3134824"/>
                </a:lnTo>
                <a:lnTo>
                  <a:pt x="0" y="3134824"/>
                </a:lnTo>
                <a:lnTo>
                  <a:pt x="0" y="0"/>
                </a:lnTo>
                <a:close/>
              </a:path>
            </a:pathLst>
          </a:custGeom>
          <a:blipFill>
            <a:blip r:embed="rId3"/>
            <a:stretch>
              <a:fillRect/>
            </a:stretch>
          </a:blipFill>
        </p:spPr>
        <p:txBody>
          <a:bodyPr/>
          <a:lstStyle/>
          <a:p>
            <a:endParaRPr lang="en-TR"/>
          </a:p>
        </p:txBody>
      </p:sp>
      <p:grpSp>
        <p:nvGrpSpPr>
          <p:cNvPr id="4" name="Group 4"/>
          <p:cNvGrpSpPr/>
          <p:nvPr/>
        </p:nvGrpSpPr>
        <p:grpSpPr>
          <a:xfrm>
            <a:off x="1512000" y="5306940"/>
            <a:ext cx="12096000" cy="2688326"/>
            <a:chOff x="0" y="0"/>
            <a:chExt cx="2167467" cy="481718"/>
          </a:xfrm>
        </p:grpSpPr>
        <p:sp>
          <p:nvSpPr>
            <p:cNvPr id="5" name="Freeform 5"/>
            <p:cNvSpPr/>
            <p:nvPr/>
          </p:nvSpPr>
          <p:spPr>
            <a:xfrm>
              <a:off x="0" y="0"/>
              <a:ext cx="2167467" cy="481718"/>
            </a:xfrm>
            <a:custGeom>
              <a:avLst/>
              <a:gdLst/>
              <a:ahLst/>
              <a:cxnLst/>
              <a:rect l="l" t="t" r="r" b="b"/>
              <a:pathLst>
                <a:path w="2167467" h="481718">
                  <a:moveTo>
                    <a:pt x="47363" y="0"/>
                  </a:moveTo>
                  <a:lnTo>
                    <a:pt x="2120104" y="0"/>
                  </a:lnTo>
                  <a:cubicBezTo>
                    <a:pt x="2146262" y="0"/>
                    <a:pt x="2167467" y="21205"/>
                    <a:pt x="2167467" y="47363"/>
                  </a:cubicBezTo>
                  <a:lnTo>
                    <a:pt x="2167467" y="434355"/>
                  </a:lnTo>
                  <a:cubicBezTo>
                    <a:pt x="2167467" y="460513"/>
                    <a:pt x="2146262" y="481718"/>
                    <a:pt x="2120104" y="481718"/>
                  </a:cubicBezTo>
                  <a:lnTo>
                    <a:pt x="47363" y="481718"/>
                  </a:lnTo>
                  <a:cubicBezTo>
                    <a:pt x="34802" y="481718"/>
                    <a:pt x="22755" y="476728"/>
                    <a:pt x="13872" y="467845"/>
                  </a:cubicBezTo>
                  <a:cubicBezTo>
                    <a:pt x="4990" y="458963"/>
                    <a:pt x="0" y="446916"/>
                    <a:pt x="0" y="434355"/>
                  </a:cubicBezTo>
                  <a:lnTo>
                    <a:pt x="0" y="47363"/>
                  </a:lnTo>
                  <a:cubicBezTo>
                    <a:pt x="0" y="21205"/>
                    <a:pt x="21205" y="0"/>
                    <a:pt x="47363" y="0"/>
                  </a:cubicBezTo>
                  <a:close/>
                </a:path>
              </a:pathLst>
            </a:custGeom>
            <a:solidFill>
              <a:srgbClr val="955764">
                <a:alpha val="80000"/>
              </a:srgbClr>
            </a:solidFill>
          </p:spPr>
          <p:txBody>
            <a:bodyPr/>
            <a:lstStyle/>
            <a:p>
              <a:endParaRPr lang="en-TR"/>
            </a:p>
          </p:txBody>
        </p:sp>
        <p:sp>
          <p:nvSpPr>
            <p:cNvPr id="6" name="TextBox 6"/>
            <p:cNvSpPr txBox="1"/>
            <p:nvPr/>
          </p:nvSpPr>
          <p:spPr>
            <a:xfrm>
              <a:off x="0" y="-38100"/>
              <a:ext cx="2167467" cy="519818"/>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615547" y="8528666"/>
            <a:ext cx="5581478" cy="6326103"/>
            <a:chOff x="0" y="0"/>
            <a:chExt cx="1000138" cy="1133566"/>
          </a:xfrm>
        </p:grpSpPr>
        <p:sp>
          <p:nvSpPr>
            <p:cNvPr id="8" name="Freeform 8"/>
            <p:cNvSpPr/>
            <p:nvPr/>
          </p:nvSpPr>
          <p:spPr>
            <a:xfrm>
              <a:off x="0" y="0"/>
              <a:ext cx="1000138" cy="1133566"/>
            </a:xfrm>
            <a:custGeom>
              <a:avLst/>
              <a:gdLst/>
              <a:ahLst/>
              <a:cxnLst/>
              <a:rect l="l" t="t" r="r" b="b"/>
              <a:pathLst>
                <a:path w="1000138" h="1133566">
                  <a:moveTo>
                    <a:pt x="102643" y="0"/>
                  </a:moveTo>
                  <a:lnTo>
                    <a:pt x="897495" y="0"/>
                  </a:lnTo>
                  <a:cubicBezTo>
                    <a:pt x="924717" y="0"/>
                    <a:pt x="950825" y="10814"/>
                    <a:pt x="970074" y="30064"/>
                  </a:cubicBezTo>
                  <a:cubicBezTo>
                    <a:pt x="989324" y="49313"/>
                    <a:pt x="1000138" y="75421"/>
                    <a:pt x="1000138" y="102643"/>
                  </a:cubicBezTo>
                  <a:lnTo>
                    <a:pt x="1000138" y="1030923"/>
                  </a:lnTo>
                  <a:cubicBezTo>
                    <a:pt x="1000138" y="1087611"/>
                    <a:pt x="954183" y="1133566"/>
                    <a:pt x="897495" y="1133566"/>
                  </a:cubicBezTo>
                  <a:lnTo>
                    <a:pt x="102643" y="1133566"/>
                  </a:lnTo>
                  <a:cubicBezTo>
                    <a:pt x="45955" y="1133566"/>
                    <a:pt x="0" y="1087611"/>
                    <a:pt x="0" y="1030923"/>
                  </a:cubicBezTo>
                  <a:lnTo>
                    <a:pt x="0" y="102643"/>
                  </a:lnTo>
                  <a:cubicBezTo>
                    <a:pt x="0" y="75421"/>
                    <a:pt x="10814" y="49313"/>
                    <a:pt x="30064" y="30064"/>
                  </a:cubicBezTo>
                  <a:cubicBezTo>
                    <a:pt x="49313" y="10814"/>
                    <a:pt x="75421" y="0"/>
                    <a:pt x="102643" y="0"/>
                  </a:cubicBezTo>
                  <a:close/>
                </a:path>
              </a:pathLst>
            </a:custGeom>
            <a:solidFill>
              <a:srgbClr val="C29486">
                <a:alpha val="80000"/>
              </a:srgbClr>
            </a:solidFill>
          </p:spPr>
          <p:txBody>
            <a:bodyPr/>
            <a:lstStyle/>
            <a:p>
              <a:endParaRPr lang="en-TR"/>
            </a:p>
          </p:txBody>
        </p:sp>
        <p:sp>
          <p:nvSpPr>
            <p:cNvPr id="9" name="TextBox 9"/>
            <p:cNvSpPr txBox="1"/>
            <p:nvPr/>
          </p:nvSpPr>
          <p:spPr>
            <a:xfrm>
              <a:off x="0" y="-85725"/>
              <a:ext cx="1000138" cy="1219291"/>
            </a:xfrm>
            <a:prstGeom prst="rect">
              <a:avLst/>
            </a:prstGeom>
          </p:spPr>
          <p:txBody>
            <a:bodyPr lIns="50800" tIns="50800" rIns="50800" bIns="50800" rtlCol="0" anchor="ctr"/>
            <a:lstStyle/>
            <a:p>
              <a:pPr algn="ctr">
                <a:lnSpc>
                  <a:spcPts val="3079"/>
                </a:lnSpc>
              </a:pPr>
              <a:endParaRPr/>
            </a:p>
          </p:txBody>
        </p:sp>
      </p:grpSp>
      <p:sp>
        <p:nvSpPr>
          <p:cNvPr id="10" name="TextBox 10"/>
          <p:cNvSpPr txBox="1"/>
          <p:nvPr/>
        </p:nvSpPr>
        <p:spPr>
          <a:xfrm>
            <a:off x="5497934" y="954787"/>
            <a:ext cx="4124131" cy="1009651"/>
          </a:xfrm>
          <a:prstGeom prst="rect">
            <a:avLst/>
          </a:prstGeom>
        </p:spPr>
        <p:txBody>
          <a:bodyPr lIns="0" tIns="0" rIns="0" bIns="0" rtlCol="0" anchor="t">
            <a:spAutoFit/>
          </a:bodyPr>
          <a:lstStyle/>
          <a:p>
            <a:pPr algn="ctr">
              <a:lnSpc>
                <a:spcPts val="8399"/>
              </a:lnSpc>
              <a:spcBef>
                <a:spcPct val="0"/>
              </a:spcBef>
            </a:pPr>
            <a:r>
              <a:rPr lang="en-US" sz="5999" b="1">
                <a:solidFill>
                  <a:srgbClr val="000000"/>
                </a:solidFill>
                <a:latin typeface="Montserrat Bold"/>
                <a:ea typeface="Montserrat Bold"/>
                <a:cs typeface="Montserrat Bold"/>
                <a:sym typeface="Montserrat Bold"/>
              </a:rPr>
              <a:t>TITLE</a:t>
            </a:r>
          </a:p>
        </p:txBody>
      </p:sp>
      <p:sp>
        <p:nvSpPr>
          <p:cNvPr id="11" name="TextBox 11"/>
          <p:cNvSpPr txBox="1"/>
          <p:nvPr/>
        </p:nvSpPr>
        <p:spPr>
          <a:xfrm>
            <a:off x="4014262" y="2458962"/>
            <a:ext cx="8053128" cy="613412"/>
          </a:xfrm>
          <a:prstGeom prst="rect">
            <a:avLst/>
          </a:prstGeom>
        </p:spPr>
        <p:txBody>
          <a:bodyPr lIns="0" tIns="0" rIns="0" bIns="0" rtlCol="0" anchor="t">
            <a:spAutoFit/>
          </a:bodyPr>
          <a:lstStyle/>
          <a:p>
            <a:pPr algn="ctr">
              <a:lnSpc>
                <a:spcPts val="5039"/>
              </a:lnSpc>
              <a:spcBef>
                <a:spcPct val="0"/>
              </a:spcBef>
            </a:pPr>
            <a:r>
              <a:rPr lang="en-US" sz="3599" b="1">
                <a:solidFill>
                  <a:srgbClr val="692045"/>
                </a:solidFill>
                <a:latin typeface="Montserrat Bold"/>
                <a:ea typeface="Montserrat Bold"/>
                <a:cs typeface="Montserrat Bold"/>
                <a:sym typeface="Montserrat Bold"/>
              </a:rPr>
              <a:t>DEPARTMENT OF ECONOMICS</a:t>
            </a:r>
          </a:p>
        </p:txBody>
      </p:sp>
      <p:sp>
        <p:nvSpPr>
          <p:cNvPr id="12" name="TextBox 12"/>
          <p:cNvSpPr txBox="1"/>
          <p:nvPr/>
        </p:nvSpPr>
        <p:spPr>
          <a:xfrm>
            <a:off x="2024751" y="4072499"/>
            <a:ext cx="2397323" cy="396241"/>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Montserrat Bold"/>
                <a:ea typeface="Montserrat Bold"/>
                <a:cs typeface="Montserrat Bold"/>
                <a:sym typeface="Montserrat Bold"/>
              </a:rPr>
              <a:t>Student Name:</a:t>
            </a:r>
          </a:p>
        </p:txBody>
      </p:sp>
      <p:sp>
        <p:nvSpPr>
          <p:cNvPr id="13" name="TextBox 13"/>
          <p:cNvSpPr txBox="1"/>
          <p:nvPr/>
        </p:nvSpPr>
        <p:spPr>
          <a:xfrm>
            <a:off x="10703091" y="3972486"/>
            <a:ext cx="2324100" cy="396241"/>
          </a:xfrm>
          <a:prstGeom prst="rect">
            <a:avLst/>
          </a:prstGeom>
        </p:spPr>
        <p:txBody>
          <a:bodyPr lIns="0" tIns="0" rIns="0" bIns="0" rtlCol="0" anchor="t">
            <a:spAutoFit/>
          </a:bodyPr>
          <a:lstStyle/>
          <a:p>
            <a:pPr algn="ctr">
              <a:lnSpc>
                <a:spcPts val="3359"/>
              </a:lnSpc>
              <a:spcBef>
                <a:spcPct val="0"/>
              </a:spcBef>
            </a:pPr>
            <a:r>
              <a:rPr lang="en-US" sz="2399" b="1">
                <a:solidFill>
                  <a:srgbClr val="000000"/>
                </a:solidFill>
                <a:latin typeface="Montserrat Bold"/>
                <a:ea typeface="Montserrat Bold"/>
                <a:cs typeface="Montserrat Bold"/>
                <a:sym typeface="Montserrat Bold"/>
              </a:rPr>
              <a:t>Advisor Name:</a:t>
            </a:r>
          </a:p>
        </p:txBody>
      </p:sp>
      <p:sp>
        <p:nvSpPr>
          <p:cNvPr id="14" name="TextBox 14"/>
          <p:cNvSpPr txBox="1"/>
          <p:nvPr/>
        </p:nvSpPr>
        <p:spPr>
          <a:xfrm>
            <a:off x="2056899" y="5441451"/>
            <a:ext cx="2365175" cy="415819"/>
          </a:xfrm>
          <a:prstGeom prst="rect">
            <a:avLst/>
          </a:prstGeom>
        </p:spPr>
        <p:txBody>
          <a:bodyPr wrap="square" lIns="0" tIns="0" rIns="0" bIns="0" rtlCol="0" anchor="t">
            <a:spAutoFit/>
          </a:bodyPr>
          <a:lstStyle/>
          <a:p>
            <a:pPr algn="ctr">
              <a:lnSpc>
                <a:spcPts val="3500"/>
              </a:lnSpc>
              <a:spcBef>
                <a:spcPct val="0"/>
              </a:spcBef>
            </a:pPr>
            <a:r>
              <a:rPr lang="en-US" sz="2500" b="1" dirty="0">
                <a:solidFill>
                  <a:srgbClr val="000000"/>
                </a:solidFill>
                <a:latin typeface="Montserrat Bold"/>
                <a:ea typeface="Montserrat Bold"/>
                <a:cs typeface="Montserrat Bold"/>
                <a:sym typeface="Montserrat Bold"/>
              </a:rPr>
              <a:t>ABSTRACT</a:t>
            </a:r>
          </a:p>
        </p:txBody>
      </p:sp>
      <p:sp>
        <p:nvSpPr>
          <p:cNvPr id="15" name="TextBox 15"/>
          <p:cNvSpPr txBox="1"/>
          <p:nvPr/>
        </p:nvSpPr>
        <p:spPr>
          <a:xfrm>
            <a:off x="2547078" y="9263487"/>
            <a:ext cx="3749992" cy="412751"/>
          </a:xfrm>
          <a:prstGeom prst="rect">
            <a:avLst/>
          </a:prstGeom>
        </p:spPr>
        <p:txBody>
          <a:bodyPr lIns="0" tIns="0" rIns="0" bIns="0" rtlCol="0" anchor="t">
            <a:spAutoFit/>
          </a:bodyPr>
          <a:lstStyle/>
          <a:p>
            <a:pPr algn="ctr">
              <a:lnSpc>
                <a:spcPts val="3499"/>
              </a:lnSpc>
              <a:spcBef>
                <a:spcPct val="0"/>
              </a:spcBef>
            </a:pPr>
            <a:r>
              <a:rPr lang="en-US" sz="2499" b="1">
                <a:solidFill>
                  <a:srgbClr val="000000"/>
                </a:solidFill>
                <a:latin typeface="Montserrat Bold"/>
                <a:ea typeface="Montserrat Bold"/>
                <a:cs typeface="Montserrat Bold"/>
                <a:sym typeface="Montserrat Bold"/>
              </a:rPr>
              <a:t>SUBHEADING 1</a:t>
            </a:r>
          </a:p>
        </p:txBody>
      </p:sp>
      <p:sp>
        <p:nvSpPr>
          <p:cNvPr id="16" name="TextBox 16"/>
          <p:cNvSpPr txBox="1"/>
          <p:nvPr/>
        </p:nvSpPr>
        <p:spPr>
          <a:xfrm>
            <a:off x="1615547" y="5968549"/>
            <a:ext cx="11888906" cy="1591946"/>
          </a:xfrm>
          <a:prstGeom prst="rect">
            <a:avLst/>
          </a:prstGeom>
        </p:spPr>
        <p:txBody>
          <a:bodyPr lIns="0" tIns="0" rIns="0" bIns="0" rtlCol="0" anchor="t">
            <a:spAutoFit/>
          </a:bodyPr>
          <a:lstStyle/>
          <a:p>
            <a:pPr algn="just">
              <a:lnSpc>
                <a:spcPts val="3079"/>
              </a:lnSpc>
              <a:spcBef>
                <a:spcPct val="0"/>
              </a:spcBef>
            </a:pPr>
            <a:r>
              <a:rPr lang="en-US" sz="2199">
                <a:solidFill>
                  <a:srgbClr val="000000"/>
                </a:solidFill>
                <a:latin typeface="Calibri (MS)"/>
                <a:ea typeface="Calibri (MS)"/>
                <a:cs typeface="Calibri (MS)"/>
                <a:sym typeface="Calibri (MS)"/>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grpSp>
        <p:nvGrpSpPr>
          <p:cNvPr id="17" name="Group 17"/>
          <p:cNvGrpSpPr/>
          <p:nvPr/>
        </p:nvGrpSpPr>
        <p:grpSpPr>
          <a:xfrm>
            <a:off x="1719094" y="15178619"/>
            <a:ext cx="11570213" cy="4693381"/>
            <a:chOff x="0" y="0"/>
            <a:chExt cx="2073252" cy="841001"/>
          </a:xfrm>
        </p:grpSpPr>
        <p:sp>
          <p:nvSpPr>
            <p:cNvPr id="18" name="Freeform 18"/>
            <p:cNvSpPr/>
            <p:nvPr/>
          </p:nvSpPr>
          <p:spPr>
            <a:xfrm>
              <a:off x="0" y="0"/>
              <a:ext cx="2073252" cy="841001"/>
            </a:xfrm>
            <a:custGeom>
              <a:avLst/>
              <a:gdLst/>
              <a:ahLst/>
              <a:cxnLst/>
              <a:rect l="l" t="t" r="r" b="b"/>
              <a:pathLst>
                <a:path w="2073252" h="841001">
                  <a:moveTo>
                    <a:pt x="49515" y="0"/>
                  </a:moveTo>
                  <a:lnTo>
                    <a:pt x="2023736" y="0"/>
                  </a:lnTo>
                  <a:cubicBezTo>
                    <a:pt x="2036869" y="0"/>
                    <a:pt x="2049463" y="5217"/>
                    <a:pt x="2058749" y="14503"/>
                  </a:cubicBezTo>
                  <a:cubicBezTo>
                    <a:pt x="2068035" y="23789"/>
                    <a:pt x="2073252" y="36383"/>
                    <a:pt x="2073252" y="49515"/>
                  </a:cubicBezTo>
                  <a:lnTo>
                    <a:pt x="2073252" y="791486"/>
                  </a:lnTo>
                  <a:cubicBezTo>
                    <a:pt x="2073252" y="804618"/>
                    <a:pt x="2068035" y="817212"/>
                    <a:pt x="2058749" y="826498"/>
                  </a:cubicBezTo>
                  <a:cubicBezTo>
                    <a:pt x="2049463" y="835784"/>
                    <a:pt x="2036869" y="841001"/>
                    <a:pt x="2023736" y="841001"/>
                  </a:cubicBezTo>
                  <a:lnTo>
                    <a:pt x="49515" y="841001"/>
                  </a:lnTo>
                  <a:cubicBezTo>
                    <a:pt x="22169" y="841001"/>
                    <a:pt x="0" y="818832"/>
                    <a:pt x="0" y="791486"/>
                  </a:cubicBezTo>
                  <a:lnTo>
                    <a:pt x="0" y="49515"/>
                  </a:lnTo>
                  <a:cubicBezTo>
                    <a:pt x="0" y="36383"/>
                    <a:pt x="5217" y="23789"/>
                    <a:pt x="14503" y="14503"/>
                  </a:cubicBezTo>
                  <a:cubicBezTo>
                    <a:pt x="23789" y="5217"/>
                    <a:pt x="36383" y="0"/>
                    <a:pt x="49515" y="0"/>
                  </a:cubicBezTo>
                  <a:close/>
                </a:path>
              </a:pathLst>
            </a:custGeom>
            <a:solidFill>
              <a:srgbClr val="955764">
                <a:alpha val="80000"/>
              </a:srgbClr>
            </a:solidFill>
          </p:spPr>
          <p:txBody>
            <a:bodyPr/>
            <a:lstStyle/>
            <a:p>
              <a:endParaRPr lang="en-TR"/>
            </a:p>
          </p:txBody>
        </p:sp>
        <p:sp>
          <p:nvSpPr>
            <p:cNvPr id="19" name="TextBox 19"/>
            <p:cNvSpPr txBox="1"/>
            <p:nvPr/>
          </p:nvSpPr>
          <p:spPr>
            <a:xfrm>
              <a:off x="0" y="-38100"/>
              <a:ext cx="2073252" cy="879101"/>
            </a:xfrm>
            <a:prstGeom prst="rect">
              <a:avLst/>
            </a:prstGeom>
          </p:spPr>
          <p:txBody>
            <a:bodyPr lIns="50800" tIns="50800" rIns="50800" bIns="50800" rtlCol="0" anchor="ctr"/>
            <a:lstStyle/>
            <a:p>
              <a:pPr algn="ctr">
                <a:lnSpc>
                  <a:spcPts val="3079"/>
                </a:lnSpc>
              </a:pPr>
              <a:endParaRPr/>
            </a:p>
          </p:txBody>
        </p:sp>
      </p:grpSp>
      <p:grpSp>
        <p:nvGrpSpPr>
          <p:cNvPr id="20" name="Group 20"/>
          <p:cNvGrpSpPr/>
          <p:nvPr/>
        </p:nvGrpSpPr>
        <p:grpSpPr>
          <a:xfrm>
            <a:off x="7969204" y="8528666"/>
            <a:ext cx="5535249" cy="6326103"/>
            <a:chOff x="0" y="0"/>
            <a:chExt cx="991854" cy="1133566"/>
          </a:xfrm>
        </p:grpSpPr>
        <p:sp>
          <p:nvSpPr>
            <p:cNvPr id="21" name="Freeform 21"/>
            <p:cNvSpPr/>
            <p:nvPr/>
          </p:nvSpPr>
          <p:spPr>
            <a:xfrm>
              <a:off x="0" y="0"/>
              <a:ext cx="991854" cy="1133566"/>
            </a:xfrm>
            <a:custGeom>
              <a:avLst/>
              <a:gdLst/>
              <a:ahLst/>
              <a:cxnLst/>
              <a:rect l="l" t="t" r="r" b="b"/>
              <a:pathLst>
                <a:path w="991854" h="1133566">
                  <a:moveTo>
                    <a:pt x="103501" y="0"/>
                  </a:moveTo>
                  <a:lnTo>
                    <a:pt x="888353" y="0"/>
                  </a:lnTo>
                  <a:cubicBezTo>
                    <a:pt x="945515" y="0"/>
                    <a:pt x="991854" y="46339"/>
                    <a:pt x="991854" y="103501"/>
                  </a:cubicBezTo>
                  <a:lnTo>
                    <a:pt x="991854" y="1030066"/>
                  </a:lnTo>
                  <a:cubicBezTo>
                    <a:pt x="991854" y="1057516"/>
                    <a:pt x="980950" y="1083841"/>
                    <a:pt x="961539" y="1103252"/>
                  </a:cubicBezTo>
                  <a:cubicBezTo>
                    <a:pt x="942129" y="1122662"/>
                    <a:pt x="915803" y="1133566"/>
                    <a:pt x="888353" y="1133566"/>
                  </a:cubicBezTo>
                  <a:lnTo>
                    <a:pt x="103501" y="1133566"/>
                  </a:lnTo>
                  <a:cubicBezTo>
                    <a:pt x="76051" y="1133566"/>
                    <a:pt x="49725" y="1122662"/>
                    <a:pt x="30315" y="1103252"/>
                  </a:cubicBezTo>
                  <a:cubicBezTo>
                    <a:pt x="10905" y="1083841"/>
                    <a:pt x="0" y="1057516"/>
                    <a:pt x="0" y="1030066"/>
                  </a:cubicBezTo>
                  <a:lnTo>
                    <a:pt x="0" y="103501"/>
                  </a:lnTo>
                  <a:cubicBezTo>
                    <a:pt x="0" y="76051"/>
                    <a:pt x="10905" y="49725"/>
                    <a:pt x="30315" y="30315"/>
                  </a:cubicBezTo>
                  <a:cubicBezTo>
                    <a:pt x="49725" y="10905"/>
                    <a:pt x="76051" y="0"/>
                    <a:pt x="103501" y="0"/>
                  </a:cubicBezTo>
                  <a:close/>
                </a:path>
              </a:pathLst>
            </a:custGeom>
            <a:solidFill>
              <a:srgbClr val="C29486">
                <a:alpha val="80000"/>
              </a:srgbClr>
            </a:solidFill>
          </p:spPr>
          <p:txBody>
            <a:bodyPr/>
            <a:lstStyle/>
            <a:p>
              <a:endParaRPr lang="en-TR"/>
            </a:p>
          </p:txBody>
        </p:sp>
        <p:sp>
          <p:nvSpPr>
            <p:cNvPr id="22" name="TextBox 22"/>
            <p:cNvSpPr txBox="1"/>
            <p:nvPr/>
          </p:nvSpPr>
          <p:spPr>
            <a:xfrm>
              <a:off x="0" y="-85725"/>
              <a:ext cx="991854" cy="1219291"/>
            </a:xfrm>
            <a:prstGeom prst="rect">
              <a:avLst/>
            </a:prstGeom>
          </p:spPr>
          <p:txBody>
            <a:bodyPr lIns="50800" tIns="50800" rIns="50800" bIns="50800" rtlCol="0" anchor="ctr"/>
            <a:lstStyle/>
            <a:p>
              <a:pPr algn="ctr">
                <a:lnSpc>
                  <a:spcPts val="3079"/>
                </a:lnSpc>
              </a:pPr>
              <a:endParaRPr/>
            </a:p>
          </p:txBody>
        </p:sp>
      </p:grpSp>
      <p:sp>
        <p:nvSpPr>
          <p:cNvPr id="23" name="TextBox 23"/>
          <p:cNvSpPr txBox="1"/>
          <p:nvPr/>
        </p:nvSpPr>
        <p:spPr>
          <a:xfrm>
            <a:off x="2571072" y="11152613"/>
            <a:ext cx="4079733" cy="496007"/>
          </a:xfrm>
          <a:prstGeom prst="rect">
            <a:avLst/>
          </a:prstGeom>
        </p:spPr>
        <p:txBody>
          <a:bodyPr lIns="0" tIns="0" rIns="0" bIns="0" rtlCol="0" anchor="t">
            <a:spAutoFit/>
          </a:bodyPr>
          <a:lstStyle/>
          <a:p>
            <a:pPr algn="just">
              <a:lnSpc>
                <a:spcPts val="3636"/>
              </a:lnSpc>
              <a:spcBef>
                <a:spcPct val="0"/>
              </a:spcBef>
            </a:pPr>
            <a:r>
              <a:rPr lang="en-US" sz="2597">
                <a:solidFill>
                  <a:srgbClr val="000000"/>
                </a:solidFill>
                <a:latin typeface="Calibri (MS)"/>
                <a:ea typeface="Calibri (MS)"/>
                <a:cs typeface="Calibri (MS)"/>
                <a:sym typeface="Calibri (MS)"/>
              </a:rPr>
              <a:t>GRAPHS/FIGURES HERE</a:t>
            </a:r>
          </a:p>
        </p:txBody>
      </p:sp>
      <p:sp>
        <p:nvSpPr>
          <p:cNvPr id="24" name="TextBox 24"/>
          <p:cNvSpPr txBox="1"/>
          <p:nvPr/>
        </p:nvSpPr>
        <p:spPr>
          <a:xfrm>
            <a:off x="9510090" y="9263488"/>
            <a:ext cx="2847010" cy="415819"/>
          </a:xfrm>
          <a:prstGeom prst="rect">
            <a:avLst/>
          </a:prstGeom>
        </p:spPr>
        <p:txBody>
          <a:bodyPr wrap="square" lIns="0" tIns="0" rIns="0" bIns="0" rtlCol="0" anchor="t">
            <a:spAutoFit/>
          </a:bodyPr>
          <a:lstStyle/>
          <a:p>
            <a:pPr algn="ctr">
              <a:lnSpc>
                <a:spcPts val="3499"/>
              </a:lnSpc>
              <a:spcBef>
                <a:spcPct val="0"/>
              </a:spcBef>
            </a:pPr>
            <a:r>
              <a:rPr lang="en-US" sz="2499" b="1" dirty="0">
                <a:solidFill>
                  <a:srgbClr val="000000"/>
                </a:solidFill>
                <a:latin typeface="Montserrat Bold"/>
                <a:ea typeface="Montserrat Bold"/>
                <a:cs typeface="Montserrat Bold"/>
                <a:sym typeface="Montserrat Bold"/>
              </a:rPr>
              <a:t>SUBHEADING 2</a:t>
            </a:r>
          </a:p>
        </p:txBody>
      </p:sp>
      <p:sp>
        <p:nvSpPr>
          <p:cNvPr id="25" name="TextBox 25"/>
          <p:cNvSpPr txBox="1"/>
          <p:nvPr/>
        </p:nvSpPr>
        <p:spPr>
          <a:xfrm>
            <a:off x="8546433" y="9917343"/>
            <a:ext cx="4480758" cy="1591946"/>
          </a:xfrm>
          <a:prstGeom prst="rect">
            <a:avLst/>
          </a:prstGeom>
        </p:spPr>
        <p:txBody>
          <a:bodyPr lIns="0" tIns="0" rIns="0" bIns="0" rtlCol="0" anchor="t">
            <a:spAutoFit/>
          </a:bodyPr>
          <a:lstStyle/>
          <a:p>
            <a:pPr algn="just">
              <a:lnSpc>
                <a:spcPts val="3079"/>
              </a:lnSpc>
              <a:spcBef>
                <a:spcPct val="0"/>
              </a:spcBef>
            </a:pPr>
            <a:r>
              <a:rPr lang="en-US" sz="2199">
                <a:solidFill>
                  <a:srgbClr val="000000"/>
                </a:solidFill>
                <a:latin typeface="Calibri (MS)"/>
                <a:ea typeface="Calibri (MS)"/>
                <a:cs typeface="Calibri (MS)"/>
                <a:sym typeface="Calibri (MS)"/>
              </a:rPr>
              <a:t>Lorem ipsum dolor sit amet, consectetur adipiscing elit, sed do eiusmod tempor incididunt ut labore et dolore magna aliqua. </a:t>
            </a:r>
          </a:p>
        </p:txBody>
      </p:sp>
      <p:sp>
        <p:nvSpPr>
          <p:cNvPr id="26" name="TextBox 26"/>
          <p:cNvSpPr txBox="1"/>
          <p:nvPr/>
        </p:nvSpPr>
        <p:spPr>
          <a:xfrm>
            <a:off x="2056899" y="15664394"/>
            <a:ext cx="2756401" cy="415819"/>
          </a:xfrm>
          <a:prstGeom prst="rect">
            <a:avLst/>
          </a:prstGeom>
        </p:spPr>
        <p:txBody>
          <a:bodyPr wrap="square" lIns="0" tIns="0" rIns="0" bIns="0" rtlCol="0" anchor="t">
            <a:spAutoFit/>
          </a:bodyPr>
          <a:lstStyle/>
          <a:p>
            <a:pPr algn="ctr">
              <a:lnSpc>
                <a:spcPts val="3499"/>
              </a:lnSpc>
              <a:spcBef>
                <a:spcPct val="0"/>
              </a:spcBef>
            </a:pPr>
            <a:r>
              <a:rPr lang="en-US" sz="2499" b="1" dirty="0">
                <a:solidFill>
                  <a:srgbClr val="000000"/>
                </a:solidFill>
                <a:latin typeface="Montserrat Bold"/>
                <a:ea typeface="Montserrat Bold"/>
                <a:cs typeface="Montserrat Bold"/>
                <a:sym typeface="Montserrat Bold"/>
              </a:rPr>
              <a:t>SUBHEADING 3</a:t>
            </a:r>
          </a:p>
        </p:txBody>
      </p:sp>
      <p:sp>
        <p:nvSpPr>
          <p:cNvPr id="27" name="TextBox 27"/>
          <p:cNvSpPr txBox="1"/>
          <p:nvPr/>
        </p:nvSpPr>
        <p:spPr>
          <a:xfrm>
            <a:off x="2024751" y="18134545"/>
            <a:ext cx="10677872" cy="810896"/>
          </a:xfrm>
          <a:prstGeom prst="rect">
            <a:avLst/>
          </a:prstGeom>
        </p:spPr>
        <p:txBody>
          <a:bodyPr lIns="0" tIns="0" rIns="0" bIns="0" rtlCol="0" anchor="t">
            <a:spAutoFit/>
          </a:bodyPr>
          <a:lstStyle/>
          <a:p>
            <a:pPr algn="just">
              <a:lnSpc>
                <a:spcPts val="3079"/>
              </a:lnSpc>
              <a:spcBef>
                <a:spcPct val="0"/>
              </a:spcBef>
            </a:pPr>
            <a:r>
              <a:rPr lang="en-US" sz="2199">
                <a:solidFill>
                  <a:srgbClr val="000000"/>
                </a:solidFill>
                <a:latin typeface="Calibri (MS)"/>
                <a:ea typeface="Calibri (MS)"/>
                <a:cs typeface="Calibri (MS)"/>
                <a:sym typeface="Calibri (MS)"/>
              </a:rPr>
              <a:t>Duis aute irure dolor in reprehenderit in voluptate velit esse cillum dolore eu fugiat nulla pariatur.</a:t>
            </a:r>
          </a:p>
        </p:txBody>
      </p:sp>
      <p:sp>
        <p:nvSpPr>
          <p:cNvPr id="28" name="TextBox 28"/>
          <p:cNvSpPr txBox="1"/>
          <p:nvPr/>
        </p:nvSpPr>
        <p:spPr>
          <a:xfrm>
            <a:off x="8663224" y="12127037"/>
            <a:ext cx="4079733" cy="496007"/>
          </a:xfrm>
          <a:prstGeom prst="rect">
            <a:avLst/>
          </a:prstGeom>
        </p:spPr>
        <p:txBody>
          <a:bodyPr lIns="0" tIns="0" rIns="0" bIns="0" rtlCol="0" anchor="t">
            <a:spAutoFit/>
          </a:bodyPr>
          <a:lstStyle/>
          <a:p>
            <a:pPr algn="just">
              <a:lnSpc>
                <a:spcPts val="3636"/>
              </a:lnSpc>
              <a:spcBef>
                <a:spcPct val="0"/>
              </a:spcBef>
            </a:pPr>
            <a:r>
              <a:rPr lang="en-US" sz="2597">
                <a:solidFill>
                  <a:srgbClr val="000000"/>
                </a:solidFill>
                <a:latin typeface="Calibri (MS)"/>
                <a:ea typeface="Calibri (MS)"/>
                <a:cs typeface="Calibri (MS)"/>
                <a:sym typeface="Calibri (MS)"/>
              </a:rPr>
              <a:t>GRAPHS/FIGURES HERE</a:t>
            </a:r>
          </a:p>
        </p:txBody>
      </p:sp>
      <p:sp>
        <p:nvSpPr>
          <p:cNvPr id="29" name="TextBox 29"/>
          <p:cNvSpPr txBox="1"/>
          <p:nvPr/>
        </p:nvSpPr>
        <p:spPr>
          <a:xfrm>
            <a:off x="2217338" y="16534345"/>
            <a:ext cx="4079733" cy="496007"/>
          </a:xfrm>
          <a:prstGeom prst="rect">
            <a:avLst/>
          </a:prstGeom>
        </p:spPr>
        <p:txBody>
          <a:bodyPr lIns="0" tIns="0" rIns="0" bIns="0" rtlCol="0" anchor="t">
            <a:spAutoFit/>
          </a:bodyPr>
          <a:lstStyle/>
          <a:p>
            <a:pPr algn="just">
              <a:lnSpc>
                <a:spcPts val="3636"/>
              </a:lnSpc>
              <a:spcBef>
                <a:spcPct val="0"/>
              </a:spcBef>
            </a:pPr>
            <a:r>
              <a:rPr lang="en-US" sz="2597">
                <a:solidFill>
                  <a:srgbClr val="000000"/>
                </a:solidFill>
                <a:latin typeface="Calibri (MS)"/>
                <a:ea typeface="Calibri (MS)"/>
                <a:cs typeface="Calibri (MS)"/>
                <a:sym typeface="Calibri (MS)"/>
              </a:rPr>
              <a:t>GRAPHS/FIGURES HERE</a:t>
            </a:r>
          </a:p>
        </p:txBody>
      </p:sp>
      <p:sp>
        <p:nvSpPr>
          <p:cNvPr id="30" name="TextBox 30"/>
          <p:cNvSpPr txBox="1"/>
          <p:nvPr/>
        </p:nvSpPr>
        <p:spPr>
          <a:xfrm>
            <a:off x="8546433" y="16435919"/>
            <a:ext cx="4079733" cy="496007"/>
          </a:xfrm>
          <a:prstGeom prst="rect">
            <a:avLst/>
          </a:prstGeom>
        </p:spPr>
        <p:txBody>
          <a:bodyPr lIns="0" tIns="0" rIns="0" bIns="0" rtlCol="0" anchor="t">
            <a:spAutoFit/>
          </a:bodyPr>
          <a:lstStyle/>
          <a:p>
            <a:pPr algn="just">
              <a:lnSpc>
                <a:spcPts val="3636"/>
              </a:lnSpc>
              <a:spcBef>
                <a:spcPct val="0"/>
              </a:spcBef>
            </a:pPr>
            <a:r>
              <a:rPr lang="en-US" sz="2597">
                <a:solidFill>
                  <a:srgbClr val="000000"/>
                </a:solidFill>
                <a:latin typeface="Calibri (MS)"/>
                <a:ea typeface="Calibri (MS)"/>
                <a:cs typeface="Calibri (MS)"/>
                <a:sym typeface="Calibri (MS)"/>
              </a:rPr>
              <a:t>GRAPHS/FIGURES HERE</a:t>
            </a:r>
          </a:p>
        </p:txBody>
      </p:sp>
      <p:sp>
        <p:nvSpPr>
          <p:cNvPr id="31" name="TextBox 31"/>
          <p:cNvSpPr txBox="1"/>
          <p:nvPr/>
        </p:nvSpPr>
        <p:spPr>
          <a:xfrm>
            <a:off x="2547078" y="12857288"/>
            <a:ext cx="4079733" cy="496007"/>
          </a:xfrm>
          <a:prstGeom prst="rect">
            <a:avLst/>
          </a:prstGeom>
        </p:spPr>
        <p:txBody>
          <a:bodyPr lIns="0" tIns="0" rIns="0" bIns="0" rtlCol="0" anchor="t">
            <a:spAutoFit/>
          </a:bodyPr>
          <a:lstStyle/>
          <a:p>
            <a:pPr algn="just">
              <a:lnSpc>
                <a:spcPts val="3636"/>
              </a:lnSpc>
              <a:spcBef>
                <a:spcPct val="0"/>
              </a:spcBef>
            </a:pPr>
            <a:r>
              <a:rPr lang="en-US" sz="2597">
                <a:solidFill>
                  <a:srgbClr val="000000"/>
                </a:solidFill>
                <a:latin typeface="Calibri (MS)"/>
                <a:ea typeface="Calibri (MS)"/>
                <a:cs typeface="Calibri (MS)"/>
                <a:sym typeface="Calibri (MS)"/>
              </a:rPr>
              <a:t>GRAPHS/FIGURES HERE</a:t>
            </a:r>
          </a:p>
        </p:txBody>
      </p:sp>
      <p:sp>
        <p:nvSpPr>
          <p:cNvPr id="32" name="TextBox 32"/>
          <p:cNvSpPr txBox="1"/>
          <p:nvPr/>
        </p:nvSpPr>
        <p:spPr>
          <a:xfrm>
            <a:off x="8696962" y="13080244"/>
            <a:ext cx="4079733" cy="496007"/>
          </a:xfrm>
          <a:prstGeom prst="rect">
            <a:avLst/>
          </a:prstGeom>
        </p:spPr>
        <p:txBody>
          <a:bodyPr lIns="0" tIns="0" rIns="0" bIns="0" rtlCol="0" anchor="t">
            <a:spAutoFit/>
          </a:bodyPr>
          <a:lstStyle/>
          <a:p>
            <a:pPr algn="just">
              <a:lnSpc>
                <a:spcPts val="3636"/>
              </a:lnSpc>
              <a:spcBef>
                <a:spcPct val="0"/>
              </a:spcBef>
            </a:pPr>
            <a:r>
              <a:rPr lang="en-US" sz="2597">
                <a:solidFill>
                  <a:srgbClr val="000000"/>
                </a:solidFill>
                <a:latin typeface="Calibri (MS)"/>
                <a:ea typeface="Calibri (MS)"/>
                <a:cs typeface="Calibri (MS)"/>
                <a:sym typeface="Calibri (MS)"/>
              </a:rPr>
              <a:t>GRAPHS/FIGURES HERE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Words>
  <Application>Microsoft Macintosh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Montserrat Bold</vt:lpstr>
      <vt:lpstr>Calibri</vt:lpstr>
      <vt:lpstr>Calibri (MS)</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Paragraf metniniz</dc:title>
  <cp:lastModifiedBy>Ayşenur KARAKAŞ  AYDINBAKAR</cp:lastModifiedBy>
  <cp:revision>2</cp:revision>
  <dcterms:created xsi:type="dcterms:W3CDTF">2006-08-16T00:00:00Z</dcterms:created>
  <dcterms:modified xsi:type="dcterms:W3CDTF">2025-05-06T13:45:20Z</dcterms:modified>
  <dc:identifier>DAGmq5Cc9A0</dc:identifier>
</cp:coreProperties>
</file>